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4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6.png" ContentType="image/png"/>
  <Override PartName="/ppt/media/image2.jpeg" ContentType="image/jpeg"/>
  <Override PartName="/ppt/media/image3.jpeg" ContentType="image/jpeg"/>
  <Override PartName="/ppt/media/image4.jpeg" ContentType="image/jpeg"/>
  <Override PartName="/ppt/media/image5.png" ContentType="image/png"/>
  <Override PartName="/ppt/media/image7.jpeg" ContentType="image/jpeg"/>
  <Override PartName="/ppt/media/image8.png" ContentType="image/png"/>
  <Override PartName="/ppt/media/image9.jpeg" ContentType="image/jpeg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8A33D93-F3B2-4465-8D4D-20B0D32EEB01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Good morning. My name is David Holbrook.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I am Asking for $4.5 M over 3 years to improve security posture. turn phishing wins into a real program.  — and stop paying to hurt students and stay vulnerable.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Years keeping million-dollar systems running under extreme conditions. Same rigor in cyber. I have already stopped real cyber attacks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We pay $200 k a year for labs that are a live vulnerability, educationally broken, outdated, and illegally inaccessible. That last bullet is a lawsuit waiting to happen.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Cyber crime continues to rise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Three real, ITS-approved campaigns. Results next.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Educators crushed it. </a:t>
            </a:r>
            <a:r>
              <a:rPr b="1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Zero reports across 123 users</a:t>
            </a: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 → perfect reason for the Hub.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This is the heart of the new program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Keep the class in the game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Complete state of the art modern program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If budget is tight, we go open-source and still deliver everything — plus finally fix the labs that are hurting students.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3920" cy="3770640"/>
          </a:xfrm>
          <a:prstGeom prst="rect">
            <a:avLst/>
          </a:prstGeom>
          <a:ln w="0">
            <a:noFill/>
          </a:ln>
        </p:spPr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Liberation Mono;Courier New"/>
                <a:ea typeface="DejaVu Sans"/>
              </a:rPr>
              <a:t>Happy to dive into security, savings, labs, or next steps.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7D8F8E-0FBD-43F2-8BBD-6A7C5CBB6FCA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224B804-F675-447B-991E-5C8C2082162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09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F3DF548-9470-412C-96E4-F65B4E6401B1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mailto:mriservice@gmail.com" TargetMode="External"/><Relationship Id="rId2" Type="http://schemas.openxmlformats.org/officeDocument/2006/relationships/hyperlink" Target="https://github.com/MRIservice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www.ic3.gov/Media/PDF/AnnualReport/2024_IC3Report.pdf" TargetMode="External"/><Relationship Id="rId2" Type="http://schemas.openxmlformats.org/officeDocument/2006/relationships/hyperlink" Target="https://www.knowbe4.com/phish-prone-benchmark" TargetMode="External"/><Relationship Id="rId3" Type="http://schemas.openxmlformats.org/officeDocument/2006/relationships/hyperlink" Target="https://www.netdevgroup.com/pricing" TargetMode="External"/><Relationship Id="rId4" Type="http://schemas.openxmlformats.org/officeDocument/2006/relationships/hyperlink" Target="https://www.ic3.gov/Media/PDF/AnnualReport/" TargetMode="External"/><Relationship Id="rId5" Type="http://schemas.openxmlformats.org/officeDocument/2006/relationships/hyperlink" Target="https://wazuh.com/" TargetMode="External"/><Relationship Id="rId6" Type="http://schemas.openxmlformats.org/officeDocument/2006/relationships/hyperlink" Target="https://nps.edu/web/c3o/labtainers" TargetMode="External"/><Relationship Id="rId7" Type="http://schemas.openxmlformats.org/officeDocument/2006/relationships/hyperlink" Target="https://www.gns3.com/" TargetMode="External"/><Relationship Id="rId8" Type="http://schemas.openxmlformats.org/officeDocument/2006/relationships/hyperlink" Target="https://discourse.org/" TargetMode="External"/><Relationship Id="rId9" Type="http://schemas.openxmlformats.org/officeDocument/2006/relationships/hyperlink" Target="https://www.ada.gov/resources/title-ii-primer/" TargetMode="External"/><Relationship Id="rId10" Type="http://schemas.openxmlformats.org/officeDocument/2006/relationships/hyperlink" Target="https://www.w3.org/TR/WCAG21/" TargetMode="External"/><Relationship Id="rId1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"/>
          <p:cNvSpPr/>
          <p:nvPr/>
        </p:nvSpPr>
        <p:spPr>
          <a:xfrm>
            <a:off x="-11160" y="0"/>
            <a:ext cx="10079640" cy="5669280"/>
          </a:xfrm>
          <a:prstGeom prst="rect">
            <a:avLst/>
          </a:prstGeom>
          <a:solidFill>
            <a:srgbClr val="000000">
              <a:alpha val="55000"/>
            </a:srgbClr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" name=""/>
          <p:cNvSpPr/>
          <p:nvPr/>
        </p:nvSpPr>
        <p:spPr>
          <a:xfrm>
            <a:off x="1600200" y="914400"/>
            <a:ext cx="7314480" cy="434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Securing Santa Fe College: $4.5M ITS Cybersecurity Investment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Building a Complete Cybersecurity Program for Santa Fe College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By David Holbrook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/>
          <p:nvPr/>
        </p:nvSpPr>
        <p:spPr>
          <a:xfrm>
            <a:off x="0" y="0"/>
            <a:ext cx="10079280" cy="5669280"/>
          </a:xfrm>
          <a:prstGeom prst="rect">
            <a:avLst/>
          </a:prstGeom>
          <a:solidFill>
            <a:srgbClr val="000000">
              <a:alpha val="70000"/>
            </a:srgbClr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5" name=""/>
          <p:cNvSpPr/>
          <p:nvPr/>
        </p:nvSpPr>
        <p:spPr>
          <a:xfrm>
            <a:off x="133560" y="914400"/>
            <a:ext cx="8914680" cy="49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MRI Systems Engineer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Component-level repair, superconducting magnet ramp/shim, RF-shield design &amp; troubleshooting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IT &amp; Cloud, Debian Linux servers | AWS Solutions Architect – Associate | NGINX, DICOM, APIs &amp; web services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Modern Stack, Docker · Kubernetes · Terraform · Traefik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Cybersecurity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Mitigated live SMTP injection attack, Python &amp; Bash scripting,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Raspberry Pi LTE router + remote diagnostic platform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Current Role: Santa Fe College  Cybersecurity Student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Phishing campaign collaborator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1828800" y="228600"/>
            <a:ext cx="70858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My </a:t>
            </a: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Credentials</a:t>
            </a: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&amp; Experience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" name="" descr=""/>
          <p:cNvPicPr/>
          <p:nvPr/>
        </p:nvPicPr>
        <p:blipFill>
          <a:blip r:embed="rId2"/>
          <a:stretch/>
        </p:blipFill>
        <p:spPr>
          <a:xfrm>
            <a:off x="7266600" y="2442600"/>
            <a:ext cx="2079720" cy="2971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"/>
          <p:cNvSpPr/>
          <p:nvPr/>
        </p:nvSpPr>
        <p:spPr>
          <a:xfrm>
            <a:off x="0" y="0"/>
            <a:ext cx="10079280" cy="5669280"/>
          </a:xfrm>
          <a:prstGeom prst="rect">
            <a:avLst/>
          </a:prstGeom>
          <a:solidFill>
            <a:srgbClr val="000000">
              <a:alpha val="40000"/>
            </a:srgbClr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" name=""/>
          <p:cNvSpPr/>
          <p:nvPr/>
        </p:nvSpPr>
        <p:spPr>
          <a:xfrm>
            <a:off x="300960" y="1828800"/>
            <a:ext cx="9070920" cy="395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2024 U.S. losses = $16 billion (FBI IC3)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Phishing = #1 crime 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Average education breach ≈ $4–6 million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NetLab + Cisco labs: $200 k/yr → unpatched 2012 R2, crashes, 1-hour reservations, incompletes, wrong grading for modern systemd, gross ADA violations (tiny nested windows)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336600" y="734760"/>
            <a:ext cx="9910800" cy="76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 Threat Landscape – Why we are vulnerable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2"/>
          <a:stretch/>
        </p:blipFill>
        <p:spPr>
          <a:xfrm>
            <a:off x="7939800" y="1325160"/>
            <a:ext cx="1595160" cy="1489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153360"/>
            <a:ext cx="9070920" cy="46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Why Invest Now?  Cyber Crime Stats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1371600" y="750960"/>
            <a:ext cx="7085880" cy="283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"/>
          <p:cNvSpPr/>
          <p:nvPr/>
        </p:nvSpPr>
        <p:spPr>
          <a:xfrm>
            <a:off x="250200" y="3722760"/>
            <a:ext cx="9829080" cy="18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2024 losses = $16 billion (up from $3.5 B in 2019) 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Phishing = #1 reported crime every year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Average education breach cost ≈ $4–6 million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One successful attack could wipe out years of budget</a:t>
            </a: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"/>
          <p:cNvSpPr/>
          <p:nvPr/>
        </p:nvSpPr>
        <p:spPr>
          <a:xfrm>
            <a:off x="0" y="0"/>
            <a:ext cx="10079280" cy="5669280"/>
          </a:xfrm>
          <a:prstGeom prst="rect">
            <a:avLst/>
          </a:prstGeom>
          <a:solidFill>
            <a:srgbClr val="000000">
              <a:alpha val="70000"/>
            </a:srgbClr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Our Phishing Campaign: What We Did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CIS2352 + ITS Collaboration (2025)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Collaborated: CIS2352 Ethical Hacking class + ITS using KnowBe4 platform.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3 simulated emails targeting Facilities, Admin and  Educators (~`150 users).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Goals: Test awareness, promote on best practices, comply with FL &amp; SF college Cybersecurity Standards.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5360"/>
            <a:ext cx="9070920" cy="68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Campaign Outcomes: </a:t>
            </a:r>
            <a:br>
              <a:rPr sz="2200"/>
            </a:b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Educators 0% Phish-Prone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1"/>
          <a:stretch/>
        </p:blipFill>
        <p:spPr>
          <a:xfrm>
            <a:off x="457200" y="1035000"/>
            <a:ext cx="9143280" cy="262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"/>
          <p:cNvSpPr/>
          <p:nvPr/>
        </p:nvSpPr>
        <p:spPr>
          <a:xfrm>
            <a:off x="457200" y="3875400"/>
            <a:ext cx="8000280" cy="165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Facilities (Campaign 1): 61% phish-prone; 65% opened, 39% clicked, 0% reported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Administrators (Campaign 2): 36% phish-prone; 56% opened, 18% clicked, 0% reported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Educators (Campaign 3): 0% phish-prone; 16% opened, 0% clicked, 0% reported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Zero reports across all = need for Hub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"/>
          <p:cNvSpPr/>
          <p:nvPr/>
        </p:nvSpPr>
        <p:spPr>
          <a:xfrm>
            <a:off x="198000" y="496800"/>
            <a:ext cx="9404640" cy="4988880"/>
          </a:xfrm>
          <a:prstGeom prst="rect">
            <a:avLst/>
          </a:prstGeom>
          <a:solidFill>
            <a:srgbClr val="000000">
              <a:alpha val="50000"/>
            </a:srgbClr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New Capability: Community CyberSecurity Hub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Secure reporting forum (Discourse) – fixes 0 % reporting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Real-time SIEM 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(</a:t>
            </a: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ecurity</a:t>
            </a: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I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nformation</a:t>
            </a: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and</a:t>
            </a: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E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vent</a:t>
            </a: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M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anagement)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Encrypted cloud bucket for evidence &amp; student projects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8 defensive typo domains ($1.3K total)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00960" y="913680"/>
            <a:ext cx="9070920" cy="46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Keep CIS2352 Involved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228600" y="1828800"/>
            <a:ext cx="9143280" cy="243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Students moderate forum, run simulations, analyze SIEM logs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Proven results (0 % educator phish-prone)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Builds our own talent pipeline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Direct user feedback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Introduction of fresh ideas and assessments.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5360"/>
            <a:ext cx="9070920" cy="46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$4.5 Million Request – What It Buys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43" name=""/>
          <p:cNvGraphicFramePr/>
          <p:nvPr/>
        </p:nvGraphicFramePr>
        <p:xfrm>
          <a:off x="457200" y="2630520"/>
          <a:ext cx="9372240" cy="2790360"/>
        </p:xfrm>
        <a:graphic>
          <a:graphicData uri="http://schemas.openxmlformats.org/drawingml/2006/table">
            <a:tbl>
              <a:tblPr/>
              <a:tblGrid>
                <a:gridCol w="3123360"/>
                <a:gridCol w="3123360"/>
                <a:gridCol w="3125880"/>
              </a:tblGrid>
              <a:tr h="34632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Item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62e4e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Description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62e4e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3-Year Cost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62e4e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KnowBe4 Renewal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Phishing platform &amp; training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$50,000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CIS2352 Stipends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Student &amp; faculty collaboration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$75,000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Community Cybersecurity Hub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SIEM + Forum + Cloud storage + typo domains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$800,000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Endpoint Detection &amp; Response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College-wide EDR (CrowdStrike or SentinelOne)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$1,200,000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Training &amp; External Exercises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Advanced modules + pen-tests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$375,000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Staff &amp; 3-Year Runway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 Analysts + 1 Engineer + buffer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$2,000,000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7d1d5"/>
                    </a:solidFill>
                  </a:tcPr>
                </a:tc>
              </a:tr>
              <a:tr h="34632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TOTAL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1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en-US" sz="11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$4,500,000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ec9ba4"/>
                    </a:solidFill>
                  </a:tcPr>
                </a:tc>
              </a:tr>
            </a:tbl>
          </a:graphicData>
        </a:graphic>
      </p:graphicFrame>
      <p:sp>
        <p:nvSpPr>
          <p:cNvPr id="44" name=""/>
          <p:cNvSpPr/>
          <p:nvPr/>
        </p:nvSpPr>
        <p:spPr>
          <a:xfrm>
            <a:off x="457200" y="698400"/>
            <a:ext cx="9371880" cy="134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Proven phishing reduction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Real-time visibility + endpoint protection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Community reporting + modern labs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Dedicated staff + student talent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456480"/>
            <a:ext cx="9070920" cy="68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We can do It for Half the price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685800" y="1143000"/>
            <a:ext cx="8914680" cy="417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Replace commercial SIEM/EDR → Wazuh + Elastic (open-source, used by NASA/DoD)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Replace NetLab &gt;&gt; docker (labtainers/GNS3) &gt;&gt; $450-500K saved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Total Savings 2.1 Million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00960" y="913680"/>
            <a:ext cx="9070920" cy="1190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Questions?</a:t>
            </a:r>
            <a:br>
              <a:rPr sz="2800"/>
            </a:br>
            <a:br>
              <a:rPr sz="2800"/>
            </a:b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914400" y="1888200"/>
            <a:ext cx="8914680" cy="399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David Holbrook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https://mriservice.com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0000ee"/>
                </a:solidFill>
                <a:effectLst/>
                <a:uFillTx/>
                <a:latin typeface="Arial"/>
                <a:ea typeface="DejaVu Sans"/>
                <a:hlinkClick r:id="rId1"/>
              </a:rPr>
              <a:t>mriservice@gmail.com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0000ee"/>
                </a:solidFill>
                <a:effectLst/>
                <a:uFillTx/>
                <a:latin typeface="Arial"/>
                <a:ea typeface="DejaVu Sans"/>
                <a:hlinkClick r:id="rId2"/>
              </a:rPr>
              <a:t>https://github.com/MRIservice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	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	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	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	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	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	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Thank You for your time!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636480"/>
            <a:ext cx="9070920" cy="68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Bonus: What Happens Without Funding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669600" y="1944000"/>
            <a:ext cx="8914680" cy="253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Status Quo = High Risk.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No System Information and Event Management SIEM →blind to attacks in progress 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No dedicated staff → hope someone notices at 2 a.m.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Lost student talent pipeline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29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225360"/>
            <a:ext cx="9070920" cy="68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References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143000"/>
            <a:ext cx="442620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FBI Internet Crime Report 2024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1"/>
              </a:rPr>
              <a:t>https://www.ic3.gov/Media/PDF/AnnualReport/2024_IC3Report.pdf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KnowBe4 Phish-Prone Percentage Benchmark Report 2025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2"/>
              </a:rPr>
              <a:t>https://www.knowbe4.com/phish-prone-benchmark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NDG NETLAB+ Campus License Pricing 2024–2025 (public tier)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3"/>
              </a:rPr>
              <a:t>https://www.netdevgroup.com/pricing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U.S. Cyber Crime Losses 2019–2024 (FBI IC3 historical data)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4"/>
              </a:rPr>
              <a:t>https://www.ic3.gov/Media/PDF/AnnualReport/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Wazuh Open-Source SIEM &amp; EDR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5"/>
              </a:rPr>
              <a:t>https://wazuh.com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152680" y="1143000"/>
            <a:ext cx="442620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Labtainers – Docker Cybersecurity Labs (U.S. Naval Postgraduate School)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6"/>
              </a:rPr>
              <a:t>https://nps.edu/web/c3o/labtainers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GNS3 Network Emulator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7"/>
              </a:rPr>
              <a:t>https://www.gns3.com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Discourse Open-Source Forum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8"/>
              </a:rPr>
              <a:t>https://discourse.org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ADA Section 508 &amp; WCAG 2.1 Accessibility Guidelines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9"/>
              </a:rPr>
              <a:t>https://www.ada.gov/resources/title-ii-primer/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0000ee"/>
                </a:solidFill>
                <a:effectLst/>
                <a:uFillTx/>
                <a:latin typeface="Arial"/>
                <a:hlinkClick r:id="rId10"/>
              </a:rPr>
              <a:t>https://www.w3.org/TR/WCAG21/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2025-11-28T19:57:45Z</dcterms:created>
  <dc:creator/>
  <dc:description/>
  <dc:language>en-US</dc:language>
  <cp:lastModifiedBy/>
  <cp:lastPrinted>2025-11-30T12:16:50Z</cp:lastPrinted>
  <dcterms:modified xsi:type="dcterms:W3CDTF">2025-12-02T15:35:22Z</dcterms:modified>
  <cp:revision>88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